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5748" autoAdjust="0"/>
  </p:normalViewPr>
  <p:slideViewPr>
    <p:cSldViewPr>
      <p:cViewPr>
        <p:scale>
          <a:sx n="135" d="100"/>
          <a:sy n="135" d="100"/>
        </p:scale>
        <p:origin x="-3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4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F9B-AB2F-46F0-AB2B-003ADAABAC93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50A1-4738-4DD8-AC45-69ED91161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50A1-4738-4DD8-AC45-69ED91161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5861"/>
            <a:ext cx="6061934" cy="57821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5230906" cy="6858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24200"/>
            <a:ext cx="5230906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51176" y="0"/>
            <a:ext cx="3092824" cy="1075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6051176" cy="1075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TC0120101-IMG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14888" r="4706" b="5101"/>
          <a:stretch/>
        </p:blipFill>
        <p:spPr bwMode="auto">
          <a:xfrm>
            <a:off x="6051176" y="1075862"/>
            <a:ext cx="3092824" cy="5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61934" y="6320068"/>
            <a:ext cx="3092824" cy="5379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68588" y="2151724"/>
            <a:ext cx="2017059" cy="0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68588" y="5917241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916706" y="3765517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168588" y="4841379"/>
            <a:ext cx="3765176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303059" y="941379"/>
            <a:ext cx="0" cy="1344828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303059" y="4706896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7799294" y="3631034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20067"/>
            <a:ext cx="6061934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5"/>
          <p:cNvSpPr>
            <a:spLocks noChangeShapeType="1"/>
          </p:cNvSpPr>
          <p:nvPr userDrawn="1"/>
        </p:nvSpPr>
        <p:spPr bwMode="auto">
          <a:xfrm>
            <a:off x="0" y="1076203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51176" y="0"/>
            <a:ext cx="10758" cy="685800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16" descr="Lumex_Master_0409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257800"/>
            <a:ext cx="2900891" cy="6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hutterstock_77824255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" b="9967"/>
          <a:stretch/>
        </p:blipFill>
        <p:spPr>
          <a:xfrm>
            <a:off x="4311650" y="1079500"/>
            <a:ext cx="1733550" cy="1073150"/>
          </a:xfrm>
          <a:prstGeom prst="rect">
            <a:avLst/>
          </a:prstGeom>
        </p:spPr>
      </p:pic>
      <p:pic>
        <p:nvPicPr>
          <p:cNvPr id="34" name="Picture 33" descr="shutterstock_62180863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r="2491" b="6926"/>
          <a:stretch/>
        </p:blipFill>
        <p:spPr>
          <a:xfrm>
            <a:off x="4311650" y="4838700"/>
            <a:ext cx="1739900" cy="1073150"/>
          </a:xfrm>
          <a:prstGeom prst="rect">
            <a:avLst/>
          </a:prstGeom>
        </p:spPr>
      </p:pic>
      <p:pic>
        <p:nvPicPr>
          <p:cNvPr id="9" name="Picture 8" descr="shutterstock_77945323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80" r="1087" b="12077"/>
          <a:stretch/>
        </p:blipFill>
        <p:spPr>
          <a:xfrm>
            <a:off x="6064250" y="3765550"/>
            <a:ext cx="1733550" cy="10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274" b="40629"/>
          <a:stretch/>
        </p:blipFill>
        <p:spPr bwMode="auto">
          <a:xfrm>
            <a:off x="2409" y="-4482"/>
            <a:ext cx="6540032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715000" cy="6284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905000"/>
            <a:ext cx="5486401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1" y="1009444"/>
            <a:ext cx="5714999" cy="38905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with text and photo</a:t>
            </a:r>
            <a:endParaRPr lang="en-US" dirty="0"/>
          </a:p>
        </p:txBody>
      </p:sp>
      <p:sp>
        <p:nvSpPr>
          <p:cNvPr id="52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12"/>
          <p:cNvSpPr>
            <a:spLocks noChangeShapeType="1"/>
          </p:cNvSpPr>
          <p:nvPr userDrawn="1"/>
        </p:nvSpPr>
        <p:spPr bwMode="auto">
          <a:xfrm>
            <a:off x="6546473" y="-4480"/>
            <a:ext cx="3364" cy="686248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LumexSMDHighTempDisplay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3793" r="4591" b="17816"/>
          <a:stretch/>
        </p:blipFill>
        <p:spPr>
          <a:xfrm>
            <a:off x="6540500" y="-1"/>
            <a:ext cx="2603500" cy="1511301"/>
          </a:xfrm>
          <a:prstGeom prst="rect">
            <a:avLst/>
          </a:prstGeom>
        </p:spPr>
      </p:pic>
      <p:pic>
        <p:nvPicPr>
          <p:cNvPr id="14" name="Picture 13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5" name="Picture 14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HiLowTempLCD_ExtremeConditions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20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4" name="Picture 13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6" name="Picture 15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4" name="Picture 13" descr="Lumex_highpower2watt-wid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3139"/>
          <a:stretch/>
        </p:blipFill>
        <p:spPr>
          <a:xfrm>
            <a:off x="6540500" y="0"/>
            <a:ext cx="2603500" cy="1511300"/>
          </a:xfrm>
          <a:prstGeom prst="rect">
            <a:avLst/>
          </a:prstGeom>
        </p:spPr>
      </p:pic>
      <p:pic>
        <p:nvPicPr>
          <p:cNvPr id="16" name="Picture 15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7" name="Picture 16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5626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9" name="Picture 18" descr="Lumex_highpower2watt-wid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3139"/>
          <a:stretch/>
        </p:blipFill>
        <p:spPr>
          <a:xfrm>
            <a:off x="6540500" y="0"/>
            <a:ext cx="2603500" cy="1511300"/>
          </a:xfrm>
          <a:prstGeom prst="rect">
            <a:avLst/>
          </a:prstGeom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20" name="Picture 19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6553200" y="1524000"/>
            <a:ext cx="2601557" cy="53384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404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7733" r="28000" b="23646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1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9" name="Picture 18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134" b="40629"/>
          <a:stretch/>
        </p:blipFill>
        <p:spPr bwMode="auto">
          <a:xfrm>
            <a:off x="2408" y="-4482"/>
            <a:ext cx="6550791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546474" y="-4481"/>
            <a:ext cx="6726" cy="168088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549836" y="1447800"/>
            <a:ext cx="2604921" cy="54146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3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8" descr="TC0120701-IMG08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403" r="15667" b="35910"/>
          <a:stretch/>
        </p:blipFill>
        <p:spPr bwMode="auto">
          <a:xfrm>
            <a:off x="6553200" y="-4483"/>
            <a:ext cx="2590800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6" name="Picture 15" descr="DK_Logo_1 [Converted]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7" name="Picture 16" descr="LumexLogo_WhiteTransparen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21" r:id="rId3"/>
    <p:sldLayoutId id="2147483722" r:id="rId4"/>
    <p:sldLayoutId id="2147483717" r:id="rId5"/>
    <p:sldLayoutId id="214748372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4953000" cy="1752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upporting the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Electronic Manufacturing Services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454001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 descr="DK_Logo_1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72812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5715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Supporting the Electronic Manufacturing Services Market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304800" y="1676400"/>
            <a:ext cx="6172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As one of the most recognized brands in the market, Lumex has been renowned as a world leader in optoelectronics.  Lumex has a rich history of outstanding customer service, dedication to technical expertise and an extensive and ever-growing line of </a:t>
            </a:r>
            <a:r>
              <a:rPr lang="en-US" sz="1200" dirty="0" err="1" smtClean="0">
                <a:solidFill>
                  <a:schemeClr val="tx1"/>
                </a:solidFill>
              </a:rPr>
              <a:t>opto</a:t>
            </a:r>
            <a:r>
              <a:rPr lang="en-US" sz="1200" dirty="0" smtClean="0">
                <a:solidFill>
                  <a:schemeClr val="tx1"/>
                </a:solidFill>
              </a:rPr>
              <a:t> products.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For over 30 years, Lumex has been supporting EMS firms in providing their customers with competitive, </a:t>
            </a:r>
            <a:r>
              <a:rPr lang="en-US" sz="1200" dirty="0" smtClean="0">
                <a:solidFill>
                  <a:schemeClr val="tx1"/>
                </a:solidFill>
              </a:rPr>
              <a:t>cutting-edge, </a:t>
            </a:r>
            <a:r>
              <a:rPr lang="en-US" sz="1200" dirty="0">
                <a:solidFill>
                  <a:schemeClr val="tx1"/>
                </a:solidFill>
              </a:rPr>
              <a:t>top-quality products for the market. </a:t>
            </a:r>
            <a:r>
              <a:rPr lang="en-US" sz="1200" dirty="0" smtClean="0">
                <a:solidFill>
                  <a:schemeClr val="tx1"/>
                </a:solidFill>
              </a:rPr>
              <a:t>Lumex is regularly evaluated as a top supplier, and EMS designers and manufacturers have come to count on Lumex for their documented ability to: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571500" lvl="2" indent="-279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Provide high-level technical engineering support, while maintaining strict standards of confidentiality</a:t>
            </a:r>
          </a:p>
          <a:p>
            <a:pPr marL="571500" lvl="2" indent="-279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Provide high-quality, state-of-the-art products</a:t>
            </a:r>
          </a:p>
          <a:p>
            <a:pPr marL="571500" lvl="2" indent="-279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Streamline manufacturing to assist with assembly processes</a:t>
            </a:r>
          </a:p>
          <a:p>
            <a:pPr marL="571500" lvl="2" indent="-279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Shorten lead times</a:t>
            </a:r>
          </a:p>
          <a:p>
            <a:pPr marL="571500" lvl="2" indent="-279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Provide consistent, on-time delivery</a:t>
            </a:r>
          </a:p>
          <a:p>
            <a:pPr marL="571500" lvl="2" indent="-279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Ensure low failure rates on product testing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Lumex Product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High Power LEDs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Ultraviolet LEDs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Thru-Hole &amp; SMD LEDs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Panel &amp; PCB Indicators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Displays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Arrays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Light Pipes</a:t>
            </a:r>
            <a:endParaRPr lang="en-US" sz="1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Infrared Devices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Monochromatic &amp; Color LCDs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200" y="820271"/>
            <a:ext cx="5715000" cy="6275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Innovative Product Solutions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idx="1"/>
          </p:nvPr>
        </p:nvSpPr>
        <p:spPr>
          <a:xfrm>
            <a:off x="1371600" y="1676400"/>
            <a:ext cx="3124200" cy="182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500" b="1" dirty="0" smtClean="0"/>
              <a:t>Wireless Bond LED Technology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1300" dirty="0">
                <a:cs typeface="Arial"/>
              </a:rPr>
              <a:t>No wire bond and a silicon layer provide enhanced shock and vibration resistance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1300" dirty="0">
                <a:cs typeface="Arial"/>
              </a:rPr>
              <a:t>Superior heat dissipation and light performance 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1300" dirty="0">
                <a:cs typeface="Arial"/>
              </a:rPr>
              <a:t>Available in both standard and custom colors and shapes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</a:pPr>
            <a:r>
              <a:rPr lang="en-US" sz="1300" dirty="0">
                <a:cs typeface="Arial"/>
              </a:rPr>
              <a:t>Available in 3W wireless bond light bar modules and 6W wireless bond round modules in addition to custom colors (including blue) and sizes for 3W, 6W and 9W       </a:t>
            </a:r>
          </a:p>
          <a:p>
            <a:pPr marL="169863" indent="-169863">
              <a:lnSpc>
                <a:spcPct val="120000"/>
              </a:lnSpc>
              <a:spcBef>
                <a:spcPts val="264"/>
              </a:spcBef>
              <a:buNone/>
            </a:pPr>
            <a:endParaRPr lang="en-US" sz="1200" dirty="0"/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23" name="Picture 22" descr="HiLowTempLCD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6000"/>
            <a:ext cx="91258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LumexFlexibleBacklig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49500"/>
            <a:ext cx="87376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Content Placeholder 11"/>
          <p:cNvSpPr txBox="1">
            <a:spLocks/>
          </p:cNvSpPr>
          <p:nvPr/>
        </p:nvSpPr>
        <p:spPr>
          <a:xfrm>
            <a:off x="5791200" y="2286000"/>
            <a:ext cx="3276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Industry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, Shapeable, Flexible LED Backlight!</a:t>
            </a:r>
            <a:endParaRPr lang="en-US" sz="1100" b="1" dirty="0" smtClean="0"/>
          </a:p>
          <a:p>
            <a:pPr marL="177800" indent="-177800"/>
            <a:r>
              <a:rPr lang="en-US" sz="1100" dirty="0" smtClean="0"/>
              <a:t>Unique backlight can be shaped (i.e., </a:t>
            </a:r>
            <a:r>
              <a:rPr lang="en-US" sz="1100" dirty="0"/>
              <a:t>to allow space for a switch or other component on the circuit board) without causing shadowing or a compromising light performance </a:t>
            </a:r>
            <a:endParaRPr lang="en-US" sz="1100" dirty="0" smtClean="0"/>
          </a:p>
          <a:p>
            <a:pPr marL="177800" indent="-177800"/>
            <a:r>
              <a:rPr lang="en-US" sz="1100" dirty="0" smtClean="0"/>
              <a:t>Profile </a:t>
            </a:r>
            <a:r>
              <a:rPr lang="en-US" sz="1100" dirty="0"/>
              <a:t>height of just 0.125mm </a:t>
            </a:r>
            <a:r>
              <a:rPr lang="en-US" sz="1100" dirty="0" smtClean="0"/>
              <a:t>(97% thinner than traditional backlights)</a:t>
            </a:r>
          </a:p>
          <a:p>
            <a:pPr marL="177800" indent="-177800"/>
            <a:r>
              <a:rPr lang="en-US" sz="1100" dirty="0" smtClean="0"/>
              <a:t>Specially designed ultra-thin surface, specifically designed for enhanced light distribution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32" name="Content Placeholder 11"/>
          <p:cNvSpPr txBox="1">
            <a:spLocks/>
          </p:cNvSpPr>
          <p:nvPr/>
        </p:nvSpPr>
        <p:spPr>
          <a:xfrm>
            <a:off x="1371600" y="3505200"/>
            <a:ext cx="2971800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Extreme Temp Character &amp; Graphic LCD Modules</a:t>
            </a:r>
          </a:p>
          <a:p>
            <a:pPr marL="177800" indent="-177800"/>
            <a:r>
              <a:rPr lang="en-US" sz="1100" dirty="0" smtClean="0"/>
              <a:t>Offering temperature ranges from -40˚C to +85˚C with consistent hot and cold start LCD performance</a:t>
            </a:r>
          </a:p>
          <a:p>
            <a:pPr marL="177800" indent="-177800"/>
            <a:r>
              <a:rPr lang="en-US" sz="1100" dirty="0" smtClean="0"/>
              <a:t>Provides high-resolution, high-duty daylight visibility</a:t>
            </a:r>
          </a:p>
          <a:p>
            <a:pPr marL="177800" indent="-177800"/>
            <a:r>
              <a:rPr lang="en-US" sz="1100" dirty="0" smtClean="0"/>
              <a:t>Available in either positive or negative image display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12" name="Picture 11" descr="BrochureBackgrou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" y="1693065"/>
            <a:ext cx="92223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11"/>
          <p:cNvSpPr txBox="1">
            <a:spLocks/>
          </p:cNvSpPr>
          <p:nvPr/>
        </p:nvSpPr>
        <p:spPr>
          <a:xfrm>
            <a:off x="5791200" y="4431503"/>
            <a:ext cx="3124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LED Panel Indicators</a:t>
            </a:r>
          </a:p>
          <a:p>
            <a:pPr marL="177800" indent="-177800"/>
            <a:r>
              <a:rPr lang="en-US" sz="1100" dirty="0" smtClean="0"/>
              <a:t>High brightness daylight visibility</a:t>
            </a:r>
          </a:p>
          <a:p>
            <a:pPr marL="177800" indent="-177800"/>
            <a:r>
              <a:rPr lang="en-US" sz="1100" dirty="0" smtClean="0"/>
              <a:t>Multi-color display capability</a:t>
            </a:r>
          </a:p>
          <a:p>
            <a:pPr marL="177800" indent="-177800"/>
            <a:r>
              <a:rPr lang="en-US" sz="1100" dirty="0" smtClean="0"/>
              <a:t>Industry-standard connectors</a:t>
            </a:r>
          </a:p>
          <a:p>
            <a:pPr marL="177800" indent="-177800"/>
            <a:r>
              <a:rPr lang="en-US" sz="1100" dirty="0"/>
              <a:t>Operating temperature range from -40˚C to +85˚</a:t>
            </a:r>
            <a:r>
              <a:rPr lang="en-US" sz="1100" dirty="0" smtClean="0"/>
              <a:t>C</a:t>
            </a:r>
          </a:p>
          <a:p>
            <a:pPr marL="177800" indent="-177800"/>
            <a:r>
              <a:rPr lang="en-US" sz="1100" i="1" dirty="0" smtClean="0"/>
              <a:t>NEW!  </a:t>
            </a:r>
            <a:r>
              <a:rPr lang="en-US" sz="1100" dirty="0" smtClean="0"/>
              <a:t>120 Volt AC LED panel indicators, which eliminate the need for AC to DC power conversion</a:t>
            </a:r>
          </a:p>
          <a:p>
            <a:pPr marL="177800" indent="-177800"/>
            <a:endParaRPr lang="en-US" sz="1100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14" name="Picture 13" descr="SSI-LXR3816AD-1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457200" y="820271"/>
            <a:ext cx="5715000" cy="6275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Innovative Product Solutions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idx="1"/>
          </p:nvPr>
        </p:nvSpPr>
        <p:spPr>
          <a:xfrm>
            <a:off x="1371600" y="1828800"/>
            <a:ext cx="3124200" cy="167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b="1" dirty="0"/>
              <a:t>0404 Surface-Mount RGB LEDs</a:t>
            </a:r>
          </a:p>
          <a:p>
            <a:pPr marL="177800" indent="-177800"/>
            <a:r>
              <a:rPr lang="en-US" sz="1100" dirty="0"/>
              <a:t>Full color surface-mount RGB LED</a:t>
            </a:r>
          </a:p>
          <a:p>
            <a:pPr marL="177800" indent="-177800"/>
            <a:r>
              <a:rPr lang="en-US" sz="1100" dirty="0"/>
              <a:t>0404 Packaging – 1.0mm x 1.00mm x 0.25mm</a:t>
            </a:r>
          </a:p>
          <a:p>
            <a:pPr marL="177800" indent="-177800"/>
            <a:r>
              <a:rPr lang="en-US" sz="1100" dirty="0"/>
              <a:t>Low current operation (30/40/20 mcd respectively for RGB @ 2mA)</a:t>
            </a:r>
          </a:p>
          <a:p>
            <a:pPr marL="177800" indent="-177800"/>
            <a:r>
              <a:rPr lang="en-US" sz="1100" dirty="0"/>
              <a:t>Operating temperature range from -40˚C to +85˚C</a:t>
            </a:r>
          </a:p>
          <a:p>
            <a:pPr>
              <a:buNone/>
            </a:pPr>
            <a:r>
              <a:rPr lang="en-US" sz="1100" dirty="0"/>
              <a:t>       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28" name="Content Placeholder 11"/>
          <p:cNvSpPr txBox="1">
            <a:spLocks/>
          </p:cNvSpPr>
          <p:nvPr/>
        </p:nvSpPr>
        <p:spPr>
          <a:xfrm>
            <a:off x="5791200" y="4343400"/>
            <a:ext cx="3352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300" b="1" dirty="0"/>
              <a:t>Light Pipes (LPF series)</a:t>
            </a:r>
          </a:p>
          <a:p>
            <a:pPr marL="177800" indent="-177800">
              <a:lnSpc>
                <a:spcPct val="110000"/>
              </a:lnSpc>
            </a:pPr>
            <a:r>
              <a:rPr lang="en-US" sz="1200" dirty="0"/>
              <a:t>Ray Trace Software with Precise 3D CAD/CAM Models</a:t>
            </a:r>
          </a:p>
          <a:p>
            <a:pPr marL="177800" indent="-177800">
              <a:lnSpc>
                <a:spcPct val="110000"/>
              </a:lnSpc>
            </a:pPr>
            <a:r>
              <a:rPr lang="en-US" sz="1200" dirty="0"/>
              <a:t>Right angle and vertical standard packaging solutions</a:t>
            </a:r>
          </a:p>
          <a:p>
            <a:pPr marL="177800" indent="-177800">
              <a:lnSpc>
                <a:spcPct val="110000"/>
              </a:lnSpc>
            </a:pPr>
            <a:r>
              <a:rPr lang="en-US" sz="1200" dirty="0"/>
              <a:t>Accommodates all colors</a:t>
            </a:r>
          </a:p>
          <a:p>
            <a:pPr marL="177800" indent="-177800">
              <a:lnSpc>
                <a:spcPct val="110000"/>
              </a:lnSpc>
            </a:pPr>
            <a:r>
              <a:rPr lang="en-US" sz="1200" dirty="0"/>
              <a:t>Custom solutions accommodating varying height &amp; widths available with minimal tooling </a:t>
            </a:r>
          </a:p>
          <a:p>
            <a:pPr>
              <a:lnSpc>
                <a:spcPct val="110000"/>
              </a:lnSpc>
              <a:buNone/>
            </a:pPr>
            <a:r>
              <a:rPr lang="en-US" sz="1200" dirty="0"/>
              <a:t>       </a:t>
            </a:r>
          </a:p>
          <a:p>
            <a:pPr>
              <a:lnSpc>
                <a:spcPct val="110000"/>
              </a:lnSpc>
              <a:buNone/>
            </a:pPr>
            <a:endParaRPr lang="en-US" sz="1050" dirty="0"/>
          </a:p>
        </p:txBody>
      </p:sp>
      <p:sp>
        <p:nvSpPr>
          <p:cNvPr id="33" name="Content Placeholder 11"/>
          <p:cNvSpPr txBox="1">
            <a:spLocks/>
          </p:cNvSpPr>
          <p:nvPr/>
        </p:nvSpPr>
        <p:spPr>
          <a:xfrm>
            <a:off x="1371600" y="3505200"/>
            <a:ext cx="2971800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Ultraviolet (UV) LEDs</a:t>
            </a:r>
          </a:p>
          <a:p>
            <a:pPr marL="177800" indent="-177800"/>
            <a:r>
              <a:rPr lang="en-US" sz="1100" dirty="0"/>
              <a:t>Available in 355nm, 365nm, 377nm, 385nm 405nm and 415nm wavelengths with 4-6mW power output</a:t>
            </a:r>
          </a:p>
          <a:p>
            <a:pPr marL="177800" indent="-177800"/>
            <a:r>
              <a:rPr lang="en-US" sz="1100" dirty="0"/>
              <a:t>Longer lifespan; greater than 50,000 hours</a:t>
            </a:r>
          </a:p>
          <a:p>
            <a:pPr marL="177800" indent="-177800"/>
            <a:r>
              <a:rPr lang="en-US" sz="1100" dirty="0"/>
              <a:t>TO-46 package, with glass lens in a through-hole format</a:t>
            </a:r>
          </a:p>
          <a:p>
            <a:pPr marL="177800" indent="-177800"/>
            <a:r>
              <a:rPr lang="en-US" sz="1100" dirty="0"/>
              <a:t>Custom wavelengths are available</a:t>
            </a:r>
          </a:p>
          <a:p>
            <a:pPr>
              <a:buNone/>
            </a:pPr>
            <a:r>
              <a:rPr lang="en-US" sz="1100" dirty="0"/>
              <a:t>       </a:t>
            </a:r>
          </a:p>
          <a:p>
            <a:pPr>
              <a:buNone/>
            </a:pPr>
            <a:endParaRPr lang="en-US" sz="1100" dirty="0"/>
          </a:p>
        </p:txBody>
      </p:sp>
      <p:pic>
        <p:nvPicPr>
          <p:cNvPr id="34" name="Picture 33" descr="Penn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IR1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LightPipe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4724400" y="4343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11"/>
          <p:cNvSpPr txBox="1">
            <a:spLocks/>
          </p:cNvSpPr>
          <p:nvPr/>
        </p:nvSpPr>
        <p:spPr>
          <a:xfrm>
            <a:off x="5791200" y="1979712"/>
            <a:ext cx="3276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900" b="1" dirty="0" smtClean="0"/>
              <a:t>PLCC-6, 5050 Package</a:t>
            </a:r>
          </a:p>
          <a:p>
            <a:pPr marL="177800" indent="-177800"/>
            <a:r>
              <a:rPr lang="en-US" sz="1600" dirty="0" smtClean="0"/>
              <a:t>State-of-the-art high brightness chip technology</a:t>
            </a:r>
          </a:p>
          <a:p>
            <a:pPr marL="177800" indent="-177800"/>
            <a:r>
              <a:rPr lang="en-US" sz="1600" dirty="0" smtClean="0"/>
              <a:t>3 Dice per LED package</a:t>
            </a:r>
          </a:p>
          <a:p>
            <a:pPr marL="177800" indent="-177800"/>
            <a:r>
              <a:rPr lang="en-US" sz="1600" dirty="0" smtClean="0"/>
              <a:t>Lead frame / lens casting reliability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13" name="Picture 12" descr="Screen shot 2013-12-20 at 2.51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914400" cy="89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11"/>
          <p:cNvSpPr txBox="1">
            <a:spLocks/>
          </p:cNvSpPr>
          <p:nvPr/>
        </p:nvSpPr>
        <p:spPr>
          <a:xfrm>
            <a:off x="5791200" y="3151176"/>
            <a:ext cx="3352800" cy="1344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700" b="1" dirty="0" smtClean="0"/>
              <a:t>0805 Package, Bi-Color SMD LEDs</a:t>
            </a:r>
          </a:p>
          <a:p>
            <a:pPr marL="177800" indent="-177800"/>
            <a:r>
              <a:rPr lang="en-US" sz="1600" dirty="0"/>
              <a:t>State-of-the-art high brightness chip </a:t>
            </a:r>
            <a:r>
              <a:rPr lang="en-US" sz="1600" dirty="0" smtClean="0"/>
              <a:t>technology</a:t>
            </a:r>
          </a:p>
          <a:p>
            <a:pPr marL="177800" indent="-177800"/>
            <a:r>
              <a:rPr lang="en-US" sz="1600" dirty="0" smtClean="0"/>
              <a:t>Custom solutions available</a:t>
            </a:r>
          </a:p>
          <a:p>
            <a:pPr marL="177800" indent="-177800"/>
            <a:r>
              <a:rPr lang="en-US" sz="1600" dirty="0" smtClean="0"/>
              <a:t>Easy-to-solder, Gold finish</a:t>
            </a:r>
          </a:p>
          <a:p>
            <a:pPr marL="177800" indent="-177800"/>
            <a:r>
              <a:rPr lang="en-US" sz="1600" dirty="0" smtClean="0"/>
              <a:t>Lens casting reliability</a:t>
            </a:r>
          </a:p>
          <a:p>
            <a:pPr marL="177800" indent="-177800"/>
            <a:r>
              <a:rPr lang="en-US" sz="1600" dirty="0" smtClean="0"/>
              <a:t>Choice of LED colors</a:t>
            </a:r>
            <a:endParaRPr lang="en-US" sz="1600" dirty="0"/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15" name="Picture 14" descr="Picture 3832(1)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31771" r="35486" b="25417"/>
          <a:stretch/>
        </p:blipFill>
        <p:spPr>
          <a:xfrm>
            <a:off x="4724400" y="3124200"/>
            <a:ext cx="914400" cy="88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4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In today’s competitive marketplace, many engineers are finding that many standard technologies do not meet all of their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More and more, design engineers are recognizing that an application-specific solution will offer the best result for more complex design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has proven success at translating initial design concepts and turning them into reality.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Whether addressing a current </a:t>
            </a:r>
            <a:br>
              <a:rPr lang="en-US" sz="1200" dirty="0" smtClean="0"/>
            </a:br>
            <a:r>
              <a:rPr lang="en-US" sz="1200" dirty="0" smtClean="0"/>
              <a:t>design challenge or integrating </a:t>
            </a:r>
            <a:br>
              <a:rPr lang="en-US" sz="1200" dirty="0" smtClean="0"/>
            </a:br>
            <a:r>
              <a:rPr lang="en-US" sz="1200" dirty="0" smtClean="0"/>
              <a:t>multiple components into one </a:t>
            </a:r>
            <a:br>
              <a:rPr lang="en-US" sz="1200" dirty="0" smtClean="0"/>
            </a:br>
            <a:r>
              <a:rPr lang="en-US" sz="1200" dirty="0" smtClean="0"/>
              <a:t>sub-assembly, Lumex will work </a:t>
            </a:r>
            <a:br>
              <a:rPr lang="en-US" sz="1200" dirty="0" smtClean="0"/>
            </a:br>
            <a:r>
              <a:rPr lang="en-US" sz="1200" dirty="0" smtClean="0"/>
              <a:t>with you from initial prototype </a:t>
            </a:r>
            <a:br>
              <a:rPr lang="en-US" sz="1200" dirty="0" smtClean="0"/>
            </a:br>
            <a:r>
              <a:rPr lang="en-US" sz="1200" dirty="0" smtClean="0"/>
              <a:t>through final production.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Together, </a:t>
            </a:r>
            <a:r>
              <a:rPr lang="en-US" sz="1200" dirty="0" err="1" smtClean="0"/>
              <a:t>Digi</a:t>
            </a:r>
            <a:r>
              <a:rPr lang="en-US" sz="1200" dirty="0" smtClean="0"/>
              <a:t>-Key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and Lumex </a:t>
            </a:r>
            <a:r>
              <a:rPr lang="en-US" sz="1200" dirty="0" smtClean="0"/>
              <a:t>offer experience, </a:t>
            </a:r>
            <a:br>
              <a:rPr lang="en-US" sz="1200" dirty="0" smtClean="0"/>
            </a:br>
            <a:r>
              <a:rPr lang="en-US" sz="1200" dirty="0" smtClean="0"/>
              <a:t>quality and innovative originality </a:t>
            </a:r>
            <a:br>
              <a:rPr lang="en-US" sz="1200" dirty="0" smtClean="0"/>
            </a:br>
            <a:r>
              <a:rPr lang="en-US" sz="1200" dirty="0" smtClean="0"/>
              <a:t>to help bring products to market </a:t>
            </a:r>
            <a:br>
              <a:rPr lang="en-US" sz="1200" dirty="0" smtClean="0"/>
            </a:br>
            <a:r>
              <a:rPr lang="en-US" sz="1200" dirty="0" smtClean="0"/>
              <a:t>faster and help provide that </a:t>
            </a:r>
            <a:br>
              <a:rPr lang="en-US" sz="1200" dirty="0" smtClean="0"/>
            </a:br>
            <a:r>
              <a:rPr lang="en-US" sz="1200" dirty="0" smtClean="0"/>
              <a:t>competitive edge</a:t>
            </a:r>
            <a:r>
              <a:rPr lang="en-US" sz="1200" dirty="0"/>
              <a:t>.</a:t>
            </a:r>
            <a:endParaRPr lang="en-US" sz="1200" dirty="0" smtClean="0"/>
          </a:p>
          <a:p>
            <a:pPr>
              <a:spcAft>
                <a:spcPts val="600"/>
              </a:spcAft>
              <a:buNone/>
            </a:pPr>
            <a:r>
              <a:rPr lang="en-US" sz="1200" dirty="0" smtClean="0"/>
              <a:t>       </a:t>
            </a:r>
          </a:p>
          <a:p>
            <a:pPr>
              <a:spcAft>
                <a:spcPts val="600"/>
              </a:spcAft>
              <a:buNone/>
            </a:pPr>
            <a:endParaRPr lang="en-US" sz="1200" dirty="0" smtClean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Multiple Technologies…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One Product Solution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teg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3200400"/>
            <a:ext cx="3048000" cy="2286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205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Benefits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of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Value Add Solutions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Focus on application  needs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Stand out from competition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Enhanced reliability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Speed time to market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Reduced labor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Faster ROI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plug ‘n play 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Engineering know-how that acts as an extension of your own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ockLayouts Internet Marketing TC012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B6BB8B"/>
      </a:lt2>
      <a:accent1>
        <a:srgbClr val="EAEDA6"/>
      </a:accent1>
      <a:accent2>
        <a:srgbClr val="89973E"/>
      </a:accent2>
      <a:accent3>
        <a:srgbClr val="EBE522"/>
      </a:accent3>
      <a:accent4>
        <a:srgbClr val="3B5A2E"/>
      </a:accent4>
      <a:accent5>
        <a:srgbClr val="B1B64D"/>
      </a:accent5>
      <a:accent6>
        <a:srgbClr val="21212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707</Words>
  <Application>Microsoft Office PowerPoint</Application>
  <PresentationFormat>On-screen Show (4:3)</PresentationFormat>
  <Paragraphs>96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StockLayouts Internet Marketing TC012</vt:lpstr>
      <vt:lpstr>supporting the Electronic Manufacturing Services market</vt:lpstr>
      <vt:lpstr>Supporting the Electronic Manufacturing Services Market</vt:lpstr>
      <vt:lpstr>Innovative Product Solutions</vt:lpstr>
      <vt:lpstr>Innovative Product Solutions</vt:lpstr>
      <vt:lpstr>Multiple Technologies…                   One Product Solution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Shelly Linert</cp:lastModifiedBy>
  <cp:revision>220</cp:revision>
  <dcterms:created xsi:type="dcterms:W3CDTF">2010-07-09T22:21:36Z</dcterms:created>
  <dcterms:modified xsi:type="dcterms:W3CDTF">2016-03-30T15:25:41Z</dcterms:modified>
</cp:coreProperties>
</file>